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70" r:id="rId3"/>
    <p:sldId id="271" r:id="rId4"/>
    <p:sldId id="260" r:id="rId5"/>
    <p:sldId id="272" r:id="rId6"/>
    <p:sldId id="261" r:id="rId7"/>
    <p:sldId id="267" r:id="rId8"/>
    <p:sldId id="273" r:id="rId9"/>
    <p:sldId id="274" r:id="rId10"/>
    <p:sldId id="275"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1CF93F7-E7F9-4855-8228-0E24F59DB3D1}" type="datetimeFigureOut">
              <a:rPr lang="en-US" smtClean="0"/>
              <a:t>7/30/2021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589D7C0-DF98-4DCF-8D58-E2C4077E77A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CF93F7-E7F9-4855-8228-0E24F59DB3D1}" type="datetimeFigureOut">
              <a:rPr lang="en-US" smtClean="0"/>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CF93F7-E7F9-4855-8228-0E24F59DB3D1}" type="datetimeFigureOut">
              <a:rPr lang="en-US" smtClean="0"/>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CF93F7-E7F9-4855-8228-0E24F59DB3D1}" type="datetimeFigureOut">
              <a:rPr lang="en-US" smtClean="0"/>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CF93F7-E7F9-4855-8228-0E24F59DB3D1}" type="datetimeFigureOut">
              <a:rPr lang="en-US" smtClean="0"/>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7C0-DF98-4DCF-8D58-E2C4077E77A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CF93F7-E7F9-4855-8228-0E24F59DB3D1}" type="datetimeFigureOut">
              <a:rPr lang="en-US" smtClean="0"/>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1CF93F7-E7F9-4855-8228-0E24F59DB3D1}" type="datetimeFigureOut">
              <a:rPr lang="en-US" smtClean="0"/>
              <a:t>7/30/2021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CF93F7-E7F9-4855-8228-0E24F59DB3D1}" type="datetimeFigureOut">
              <a:rPr lang="en-US" smtClean="0"/>
              <a:t>7/30/2021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F93F7-E7F9-4855-8228-0E24F59DB3D1}" type="datetimeFigureOut">
              <a:rPr lang="en-US" smtClean="0"/>
              <a:t>7/30/2021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CF93F7-E7F9-4855-8228-0E24F59DB3D1}" type="datetimeFigureOut">
              <a:rPr lang="en-US" smtClean="0"/>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9D7C0-DF98-4DCF-8D58-E2C4077E77A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CF93F7-E7F9-4855-8228-0E24F59DB3D1}" type="datetimeFigureOut">
              <a:rPr lang="en-US" smtClean="0"/>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589D7C0-DF98-4DCF-8D58-E2C4077E77A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CF93F7-E7F9-4855-8228-0E24F59DB3D1}" type="datetimeFigureOut">
              <a:rPr lang="en-US" smtClean="0"/>
              <a:t>7/30/2021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89D7C0-DF98-4DCF-8D58-E2C4077E77A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851648" cy="1219200"/>
          </a:xfrm>
        </p:spPr>
        <p:txBody>
          <a:bodyPr>
            <a:normAutofit/>
          </a:bodyPr>
          <a:lstStyle/>
          <a:p>
            <a:pPr algn="ctr"/>
            <a:r>
              <a:rPr lang="en-US" sz="4000" dirty="0" smtClean="0">
                <a:solidFill>
                  <a:schemeClr val="bg1"/>
                </a:solidFill>
                <a:latin typeface="Algerian" pitchFamily="82" charset="0"/>
              </a:rPr>
              <a:t>CAPITAL  MARKET</a:t>
            </a:r>
            <a:endParaRPr lang="en-US" sz="4000" dirty="0">
              <a:solidFill>
                <a:schemeClr val="bg1"/>
              </a:solidFill>
              <a:latin typeface="Algerian" pitchFamily="82" charset="0"/>
            </a:endParaRPr>
          </a:p>
        </p:txBody>
      </p:sp>
      <p:sp>
        <p:nvSpPr>
          <p:cNvPr id="3" name="Subtitle 2"/>
          <p:cNvSpPr>
            <a:spLocks noGrp="1"/>
          </p:cNvSpPr>
          <p:nvPr>
            <p:ph type="subTitle" idx="1"/>
          </p:nvPr>
        </p:nvSpPr>
        <p:spPr>
          <a:xfrm>
            <a:off x="533400" y="1752600"/>
            <a:ext cx="8229600" cy="4343401"/>
          </a:xfrm>
        </p:spPr>
        <p:txBody>
          <a:bodyPr>
            <a:normAutofit lnSpcReduction="10000"/>
          </a:bodyPr>
          <a:lstStyle/>
          <a:p>
            <a:pPr algn="just"/>
            <a:r>
              <a:rPr lang="en-US" sz="3200" dirty="0" smtClean="0">
                <a:effectLst>
                  <a:outerShdw blurRad="38100" dist="38100" dir="2700000" algn="tl">
                    <a:srgbClr val="000000">
                      <a:alpha val="43137"/>
                    </a:srgbClr>
                  </a:outerShdw>
                </a:effectLst>
                <a:latin typeface="Algerian" pitchFamily="82" charset="0"/>
              </a:rPr>
              <a:t>DEFINITION:</a:t>
            </a:r>
          </a:p>
          <a:p>
            <a:pPr marL="571500" indent="-571500" algn="just">
              <a:buFont typeface="Wingdings" pitchFamily="2" charset="2"/>
              <a:buChar char="Ø"/>
            </a:pP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A market for borrowing and lending long-term capital funds required by business enterprise.</a:t>
            </a:r>
          </a:p>
          <a:p>
            <a:pPr marL="571500" indent="-571500" algn="just">
              <a:buFont typeface="Wingdings" pitchFamily="2" charset="2"/>
              <a:buChar char="Ø"/>
            </a:pP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Market for financial assets which have long maturity.</a:t>
            </a:r>
          </a:p>
          <a:p>
            <a:pPr marL="571500" indent="-571500" algn="just">
              <a:buFont typeface="Wingdings" pitchFamily="2" charset="2"/>
              <a:buChar char="Ø"/>
            </a:pP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Source of external finance.</a:t>
            </a:r>
          </a:p>
          <a:p>
            <a:pPr marL="571500" indent="-571500" algn="just">
              <a:buFont typeface="Wingdings" pitchFamily="2" charset="2"/>
              <a:buChar char="Ø"/>
            </a:pP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Important core of country’s financial system.</a:t>
            </a:r>
          </a:p>
          <a:p>
            <a:pPr marL="571500" indent="-571500" algn="just">
              <a:buFont typeface="Wingdings" pitchFamily="2" charset="2"/>
              <a:buChar char="Ø"/>
            </a:pP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Composed of borrowers	and lenders.</a:t>
            </a:r>
            <a:endParaRPr lang="en-US" sz="3200" dirty="0" smtClean="0">
              <a:solidFill>
                <a:schemeClr val="bg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727969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04800"/>
            <a:ext cx="7772400" cy="1447800"/>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sz="4000" dirty="0" smtClean="0">
                <a:solidFill>
                  <a:schemeClr val="tx1"/>
                </a:solidFill>
                <a:latin typeface="Times New Roman" pitchFamily="18" charset="0"/>
                <a:cs typeface="Times New Roman" pitchFamily="18" charset="0"/>
              </a:rPr>
              <a:t>FUNCTIONS OF STOCK EXCHANGE</a:t>
            </a:r>
            <a:endParaRPr lang="en-US" sz="4000" dirty="0">
              <a:solidFill>
                <a:schemeClr val="tx1"/>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530352" y="1828800"/>
            <a:ext cx="7772400" cy="4800600"/>
          </a:xfrm>
        </p:spPr>
        <p:txBody>
          <a:bodyPr>
            <a:normAutofit fontScale="77500" lnSpcReduction="20000"/>
          </a:bodyPr>
          <a:lstStyle/>
          <a:p>
            <a:pPr marL="342900" indent="-342900">
              <a:buFont typeface="Wingdings" pitchFamily="2" charset="2"/>
              <a:buChar char="ü"/>
            </a:pPr>
            <a:r>
              <a:rPr lang="en-US" dirty="0" smtClean="0"/>
              <a:t>Common trading platform</a:t>
            </a:r>
          </a:p>
          <a:p>
            <a:pPr marL="342900" indent="-342900">
              <a:buFont typeface="Wingdings" pitchFamily="2" charset="2"/>
              <a:buChar char="ü"/>
            </a:pPr>
            <a:r>
              <a:rPr lang="en-US" dirty="0" err="1" smtClean="0"/>
              <a:t>Mobilisation</a:t>
            </a:r>
            <a:r>
              <a:rPr lang="en-US" dirty="0" smtClean="0"/>
              <a:t> of savings</a:t>
            </a:r>
          </a:p>
          <a:p>
            <a:pPr marL="342900" indent="-342900">
              <a:buFont typeface="Wingdings" pitchFamily="2" charset="2"/>
              <a:buChar char="ü"/>
            </a:pPr>
            <a:r>
              <a:rPr lang="en-US" dirty="0" smtClean="0"/>
              <a:t>Safety to investors</a:t>
            </a:r>
          </a:p>
          <a:p>
            <a:pPr marL="342900" indent="-342900">
              <a:buFont typeface="Wingdings" pitchFamily="2" charset="2"/>
              <a:buChar char="ü"/>
            </a:pPr>
            <a:r>
              <a:rPr lang="en-US" dirty="0" smtClean="0"/>
              <a:t>Distribution of new securities</a:t>
            </a:r>
          </a:p>
          <a:p>
            <a:pPr marL="342900" indent="-342900">
              <a:buFont typeface="Wingdings" pitchFamily="2" charset="2"/>
              <a:buChar char="ü"/>
            </a:pPr>
            <a:r>
              <a:rPr lang="en-US" dirty="0" smtClean="0"/>
              <a:t>Ready Market</a:t>
            </a:r>
          </a:p>
          <a:p>
            <a:pPr marL="342900" indent="-342900">
              <a:buFont typeface="Wingdings" pitchFamily="2" charset="2"/>
              <a:buChar char="ü"/>
            </a:pPr>
            <a:r>
              <a:rPr lang="en-US" dirty="0" smtClean="0"/>
              <a:t>Liquidity</a:t>
            </a:r>
          </a:p>
          <a:p>
            <a:pPr marL="342900" indent="-342900">
              <a:buFont typeface="Wingdings" pitchFamily="2" charset="2"/>
              <a:buChar char="ü"/>
            </a:pPr>
            <a:r>
              <a:rPr lang="en-US" dirty="0" smtClean="0"/>
              <a:t>Capital formation</a:t>
            </a:r>
          </a:p>
          <a:p>
            <a:pPr marL="342900" indent="-342900">
              <a:buFont typeface="Wingdings" pitchFamily="2" charset="2"/>
              <a:buChar char="ü"/>
            </a:pPr>
            <a:r>
              <a:rPr lang="en-US" dirty="0" smtClean="0"/>
              <a:t>Speculative </a:t>
            </a:r>
            <a:r>
              <a:rPr lang="en-US" dirty="0" smtClean="0"/>
              <a:t>Trading</a:t>
            </a:r>
          </a:p>
          <a:p>
            <a:pPr marL="342900" indent="-342900">
              <a:buFont typeface="Wingdings" pitchFamily="2" charset="2"/>
              <a:buChar char="ü"/>
            </a:pPr>
            <a:r>
              <a:rPr lang="en-US" dirty="0" smtClean="0"/>
              <a:t> </a:t>
            </a:r>
            <a:r>
              <a:rPr lang="en-US" dirty="0" smtClean="0"/>
              <a:t>Sound price setting</a:t>
            </a:r>
          </a:p>
          <a:p>
            <a:pPr marL="342900" indent="-342900">
              <a:buFont typeface="Wingdings" pitchFamily="2" charset="2"/>
              <a:buChar char="ü"/>
            </a:pPr>
            <a:r>
              <a:rPr lang="en-US" dirty="0" smtClean="0"/>
              <a:t>Economic </a:t>
            </a:r>
            <a:r>
              <a:rPr lang="en-US" dirty="0" smtClean="0"/>
              <a:t>barometer</a:t>
            </a:r>
          </a:p>
          <a:p>
            <a:pPr marL="342900" indent="-342900">
              <a:buFont typeface="Wingdings" pitchFamily="2" charset="2"/>
              <a:buChar char="ü"/>
            </a:pPr>
            <a:r>
              <a:rPr lang="en-US" dirty="0" smtClean="0"/>
              <a:t>Dissemination </a:t>
            </a:r>
            <a:r>
              <a:rPr lang="en-US" dirty="0" smtClean="0"/>
              <a:t>of market data</a:t>
            </a:r>
          </a:p>
          <a:p>
            <a:pPr marL="342900" indent="-342900">
              <a:buFont typeface="Wingdings" pitchFamily="2" charset="2"/>
              <a:buChar char="ü"/>
            </a:pPr>
            <a:r>
              <a:rPr lang="en-US" dirty="0" smtClean="0"/>
              <a:t>Perfect market condition</a:t>
            </a:r>
          </a:p>
          <a:p>
            <a:pPr marL="342900" indent="-342900">
              <a:buFont typeface="Wingdings" pitchFamily="2" charset="2"/>
              <a:buChar char="ü"/>
            </a:pPr>
            <a:r>
              <a:rPr lang="en-US" dirty="0" smtClean="0"/>
              <a:t>Seasoning of Securities</a:t>
            </a:r>
          </a:p>
          <a:p>
            <a:pPr marL="342900" indent="-342900">
              <a:buFont typeface="Wingdings" pitchFamily="2" charset="2"/>
              <a:buChar char="ü"/>
            </a:pPr>
            <a:r>
              <a:rPr lang="en-US" dirty="0" smtClean="0"/>
              <a:t>Efficient channeling of </a:t>
            </a:r>
            <a:r>
              <a:rPr lang="en-US" dirty="0" smtClean="0"/>
              <a:t>savings</a:t>
            </a:r>
          </a:p>
          <a:p>
            <a:pPr marL="342900" indent="-342900">
              <a:buFont typeface="Wingdings" pitchFamily="2" charset="2"/>
              <a:buChar char="ü"/>
            </a:pPr>
            <a:r>
              <a:rPr lang="en-US" dirty="0" smtClean="0"/>
              <a:t>Platform </a:t>
            </a:r>
            <a:r>
              <a:rPr lang="en-US" dirty="0" smtClean="0"/>
              <a:t>for public debt</a:t>
            </a:r>
          </a:p>
          <a:p>
            <a:pPr marL="342900" indent="-342900">
              <a:buFont typeface="Wingdings" pitchFamily="2" charset="2"/>
              <a:buChar char="ü"/>
            </a:pPr>
            <a:r>
              <a:rPr lang="en-US" dirty="0" smtClean="0"/>
              <a:t>Clearing house of business information</a:t>
            </a:r>
          </a:p>
          <a:p>
            <a:pPr marL="342900" indent="-342900">
              <a:buFont typeface="Wingdings" pitchFamily="2" charset="2"/>
              <a:buChar char="ü"/>
            </a:pPr>
            <a:r>
              <a:rPr lang="en-US" dirty="0" smtClean="0"/>
              <a:t>Evaluation of securities</a:t>
            </a:r>
          </a:p>
          <a:p>
            <a:pPr marL="342900" indent="-342900">
              <a:buFont typeface="Wingdings" pitchFamily="2" charset="2"/>
              <a:buChar char="ü"/>
            </a:pPr>
            <a:r>
              <a:rPr lang="en-US" dirty="0" smtClean="0"/>
              <a:t>Investor education</a:t>
            </a:r>
          </a:p>
          <a:p>
            <a:pPr marL="342900" indent="-342900">
              <a:buFont typeface="Wingdings" pitchFamily="2" charset="2"/>
              <a:buChar char="ü"/>
            </a:pPr>
            <a:endParaRPr lang="en-US" dirty="0" smtClean="0"/>
          </a:p>
          <a:p>
            <a:pPr marL="342900" indent="-342900">
              <a:buFont typeface="Wingdings" pitchFamily="2" charset="2"/>
              <a:buChar char="ü"/>
            </a:pPr>
            <a:endParaRPr lang="en-US" dirty="0" smtClean="0"/>
          </a:p>
          <a:p>
            <a:pPr marL="342900" indent="-342900">
              <a:buFont typeface="Wingdings" pitchFamily="2" charset="2"/>
              <a:buChar char="ü"/>
            </a:pPr>
            <a:endParaRPr lang="en-US" dirty="0"/>
          </a:p>
        </p:txBody>
      </p:sp>
    </p:spTree>
    <p:extLst>
      <p:ext uri="{BB962C8B-B14F-4D97-AF65-F5344CB8AC3E}">
        <p14:creationId xmlns:p14="http://schemas.microsoft.com/office/powerpoint/2010/main" val="2573294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AppData\Local\Microsoft\Windows\Temporary Internet Files\Content.IE5\DIFLK2A8\thank-you-394180_960_72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914400"/>
            <a:ext cx="72390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6877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1447800"/>
          </a:xfrm>
        </p:spPr>
        <p:txBody>
          <a:bodyPr>
            <a:normAutofit/>
          </a:bodyPr>
          <a:lstStyle/>
          <a:p>
            <a:pPr algn="l"/>
            <a:r>
              <a:rPr lang="en-US" sz="4400" dirty="0" smtClean="0">
                <a:solidFill>
                  <a:schemeClr val="bg1"/>
                </a:solidFill>
                <a:latin typeface="Algerian" pitchFamily="82" charset="0"/>
              </a:rPr>
              <a:t>Characteristics of capital market</a:t>
            </a:r>
            <a:endParaRPr lang="en-US" sz="4400" dirty="0">
              <a:solidFill>
                <a:schemeClr val="bg1"/>
              </a:solidFill>
              <a:latin typeface="Algerian" pitchFamily="82" charset="0"/>
            </a:endParaRPr>
          </a:p>
        </p:txBody>
      </p:sp>
      <p:sp>
        <p:nvSpPr>
          <p:cNvPr id="3" name="Subtitle 2"/>
          <p:cNvSpPr>
            <a:spLocks noGrp="1"/>
          </p:cNvSpPr>
          <p:nvPr>
            <p:ph type="subTitle" idx="1"/>
          </p:nvPr>
        </p:nvSpPr>
        <p:spPr>
          <a:xfrm>
            <a:off x="533400" y="2362200"/>
            <a:ext cx="8229600" cy="3810000"/>
          </a:xfrm>
        </p:spPr>
        <p:txBody>
          <a:bodyPr>
            <a:normAutofit/>
          </a:bodyPr>
          <a:lstStyle/>
          <a:p>
            <a:pPr marL="457200" indent="-457200" algn="just">
              <a:buFont typeface="Wingdings" pitchFamily="2" charset="2"/>
              <a:buChar char="v"/>
            </a:pPr>
            <a:r>
              <a:rPr lang="en-US" sz="3200" dirty="0" smtClean="0">
                <a:solidFill>
                  <a:schemeClr val="bg1"/>
                </a:solidFill>
              </a:rPr>
              <a:t>Securities Market</a:t>
            </a:r>
          </a:p>
          <a:p>
            <a:pPr marL="457200" indent="-457200" algn="just">
              <a:buFont typeface="Wingdings" pitchFamily="2" charset="2"/>
              <a:buChar char="v"/>
            </a:pPr>
            <a:r>
              <a:rPr lang="en-US" sz="3200" dirty="0" smtClean="0">
                <a:solidFill>
                  <a:schemeClr val="bg1"/>
                </a:solidFill>
              </a:rPr>
              <a:t>Security Prices</a:t>
            </a:r>
          </a:p>
          <a:p>
            <a:pPr marL="457200" indent="-457200" algn="just">
              <a:buFont typeface="Wingdings" pitchFamily="2" charset="2"/>
              <a:buChar char="v"/>
            </a:pPr>
            <a:r>
              <a:rPr lang="en-US" sz="3200" dirty="0" smtClean="0">
                <a:solidFill>
                  <a:schemeClr val="bg1"/>
                </a:solidFill>
              </a:rPr>
              <a:t>Participants</a:t>
            </a:r>
          </a:p>
          <a:p>
            <a:pPr marL="457200" indent="-457200" algn="just">
              <a:buFont typeface="Wingdings" pitchFamily="2" charset="2"/>
              <a:buChar char="v"/>
            </a:pPr>
            <a:r>
              <a:rPr lang="en-US" sz="3200" dirty="0" smtClean="0">
                <a:solidFill>
                  <a:schemeClr val="bg1"/>
                </a:solidFill>
              </a:rPr>
              <a:t>Location</a:t>
            </a:r>
            <a:endParaRPr lang="en-US" sz="3200" dirty="0">
              <a:solidFill>
                <a:schemeClr val="bg1"/>
              </a:solidFill>
            </a:endParaRPr>
          </a:p>
        </p:txBody>
      </p:sp>
    </p:spTree>
    <p:extLst>
      <p:ext uri="{BB962C8B-B14F-4D97-AF65-F5344CB8AC3E}">
        <p14:creationId xmlns:p14="http://schemas.microsoft.com/office/powerpoint/2010/main" val="2127445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normAutofit/>
          </a:bodyPr>
          <a:lstStyle/>
          <a:p>
            <a:r>
              <a:rPr lang="en-US" sz="3200" dirty="0" smtClean="0"/>
              <a:t>FUNCTIONS OF CAPITAL MARKET</a:t>
            </a:r>
            <a:endParaRPr lang="en-US" sz="3200" dirty="0"/>
          </a:p>
        </p:txBody>
      </p:sp>
      <p:sp>
        <p:nvSpPr>
          <p:cNvPr id="3" name="Content Placeholder 2"/>
          <p:cNvSpPr>
            <a:spLocks noGrp="1"/>
          </p:cNvSpPr>
          <p:nvPr>
            <p:ph idx="1"/>
          </p:nvPr>
        </p:nvSpPr>
        <p:spPr>
          <a:xfrm>
            <a:off x="457200" y="1752600"/>
            <a:ext cx="8229600" cy="4572000"/>
          </a:xfrm>
        </p:spPr>
        <p:txBody>
          <a:bodyPr>
            <a:normAutofit fontScale="92500" lnSpcReduction="20000"/>
          </a:bodyPr>
          <a:lstStyle/>
          <a:p>
            <a:pPr marL="0" indent="0">
              <a:buNone/>
            </a:pPr>
            <a:r>
              <a:rPr lang="en-US" dirty="0" smtClean="0">
                <a:solidFill>
                  <a:srgbClr val="C00000"/>
                </a:solidFill>
              </a:rPr>
              <a:t>	Allocation Function</a:t>
            </a:r>
          </a:p>
          <a:p>
            <a:pPr lvl="1">
              <a:buFont typeface="Wingdings" pitchFamily="2" charset="2"/>
              <a:buChar char="Ø"/>
            </a:pPr>
            <a:r>
              <a:rPr lang="en-US" dirty="0" smtClean="0"/>
              <a:t>Market attracts new investors who are willing to make new funds available to business.</a:t>
            </a:r>
          </a:p>
          <a:p>
            <a:pPr lvl="1">
              <a:buFont typeface="Wingdings" pitchFamily="2" charset="2"/>
              <a:buChar char="Ø"/>
            </a:pPr>
            <a:r>
              <a:rPr lang="en-US" dirty="0" smtClean="0"/>
              <a:t>It allocates funds by a system of incentives and </a:t>
            </a:r>
            <a:r>
              <a:rPr lang="en-US" dirty="0" err="1" smtClean="0"/>
              <a:t>penalities</a:t>
            </a:r>
            <a:r>
              <a:rPr lang="en-US" dirty="0" smtClean="0"/>
              <a:t>.</a:t>
            </a:r>
          </a:p>
          <a:p>
            <a:pPr marL="393192" lvl="1" indent="0">
              <a:buNone/>
            </a:pPr>
            <a:r>
              <a:rPr lang="en-US" dirty="0" smtClean="0">
                <a:solidFill>
                  <a:srgbClr val="C00000"/>
                </a:solidFill>
              </a:rPr>
              <a:t>	Liquidity Function</a:t>
            </a:r>
          </a:p>
          <a:p>
            <a:pPr lvl="1">
              <a:buFont typeface="Wingdings" pitchFamily="2" charset="2"/>
              <a:buChar char="Ø"/>
            </a:pPr>
            <a:r>
              <a:rPr lang="en-US" dirty="0" smtClean="0"/>
              <a:t>Buyers and sellers can exchange securities at mutually satisfactory prices.</a:t>
            </a:r>
          </a:p>
          <a:p>
            <a:pPr lvl="1">
              <a:buFont typeface="Wingdings" pitchFamily="2" charset="2"/>
              <a:buChar char="Ø"/>
            </a:pPr>
            <a:r>
              <a:rPr lang="en-US" dirty="0" smtClean="0"/>
              <a:t>Thus better liquidity for securities.</a:t>
            </a:r>
          </a:p>
          <a:p>
            <a:pPr marL="393192" lvl="1" indent="0">
              <a:buNone/>
            </a:pPr>
            <a:r>
              <a:rPr lang="en-US" dirty="0"/>
              <a:t>	</a:t>
            </a:r>
            <a:r>
              <a:rPr lang="en-US" dirty="0" smtClean="0">
                <a:solidFill>
                  <a:srgbClr val="C00000"/>
                </a:solidFill>
              </a:rPr>
              <a:t>Other Functions</a:t>
            </a:r>
          </a:p>
          <a:p>
            <a:pPr lvl="1">
              <a:buFont typeface="Wingdings" pitchFamily="2" charset="2"/>
              <a:buChar char="Ø"/>
            </a:pPr>
            <a:r>
              <a:rPr lang="en-US" dirty="0" smtClean="0"/>
              <a:t>Indicative function</a:t>
            </a:r>
          </a:p>
          <a:p>
            <a:pPr lvl="1">
              <a:buFont typeface="Wingdings" pitchFamily="2" charset="2"/>
              <a:buChar char="Ø"/>
            </a:pPr>
            <a:r>
              <a:rPr lang="en-US" dirty="0" smtClean="0"/>
              <a:t>Savings and Investment function</a:t>
            </a:r>
          </a:p>
          <a:p>
            <a:pPr lvl="1">
              <a:buFont typeface="Wingdings" pitchFamily="2" charset="2"/>
              <a:buChar char="Ø"/>
            </a:pPr>
            <a:r>
              <a:rPr lang="en-US" dirty="0" smtClean="0"/>
              <a:t>Transfer function</a:t>
            </a:r>
          </a:p>
          <a:p>
            <a:pPr lvl="1">
              <a:buFont typeface="Wingdings" pitchFamily="2" charset="2"/>
              <a:buChar char="Ø"/>
            </a:pPr>
            <a:r>
              <a:rPr lang="en-US" dirty="0" smtClean="0"/>
              <a:t>Merger function</a:t>
            </a:r>
          </a:p>
          <a:p>
            <a:pPr lvl="1">
              <a:buFont typeface="Wingdings" pitchFamily="2" charset="2"/>
              <a:buChar char="Ø"/>
            </a:pPr>
            <a:endParaRPr lang="en-US" dirty="0" smtClean="0">
              <a:solidFill>
                <a:srgbClr val="C00000"/>
              </a:solidFill>
            </a:endParaRPr>
          </a:p>
          <a:p>
            <a:pPr marL="393192" lvl="1" indent="0">
              <a:buNone/>
            </a:pPr>
            <a:endParaRPr lang="en-US" dirty="0" smtClean="0"/>
          </a:p>
        </p:txBody>
      </p:sp>
    </p:spTree>
    <p:extLst>
      <p:ext uri="{BB962C8B-B14F-4D97-AF65-F5344CB8AC3E}">
        <p14:creationId xmlns:p14="http://schemas.microsoft.com/office/powerpoint/2010/main" val="1538849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0"/>
            <a:ext cx="7848600" cy="1371600"/>
          </a:xfrm>
        </p:spPr>
        <p:txBody>
          <a:bodyPr>
            <a:normAutofit/>
          </a:bodyPr>
          <a:lstStyle/>
          <a:p>
            <a:pPr algn="l"/>
            <a:r>
              <a:rPr lang="en-US" sz="4400" dirty="0" smtClean="0">
                <a:latin typeface="Algerian" pitchFamily="82" charset="0"/>
              </a:rPr>
              <a:t>CONSTITUENTS OF INDIAN CAPITAL MARKET</a:t>
            </a:r>
            <a:endParaRPr lang="en-US" sz="4400" dirty="0">
              <a:latin typeface="Algerian" pitchFamily="82" charset="0"/>
            </a:endParaRPr>
          </a:p>
        </p:txBody>
      </p:sp>
      <p:sp>
        <p:nvSpPr>
          <p:cNvPr id="3" name="Subtitle 2"/>
          <p:cNvSpPr>
            <a:spLocks noGrp="1"/>
          </p:cNvSpPr>
          <p:nvPr>
            <p:ph type="subTitle" idx="1"/>
          </p:nvPr>
        </p:nvSpPr>
        <p:spPr>
          <a:xfrm>
            <a:off x="533400" y="1600200"/>
            <a:ext cx="8305800" cy="5105400"/>
          </a:xfrm>
        </p:spPr>
        <p:txBody>
          <a:bodyPr>
            <a:normAutofit/>
          </a:bodyPr>
          <a:lstStyle/>
          <a:p>
            <a:pPr algn="l"/>
            <a:r>
              <a:rPr lang="en-US" sz="2400" dirty="0" smtClean="0"/>
              <a:t>The Indian Capital Market is composed of the following:</a:t>
            </a:r>
          </a:p>
          <a:p>
            <a:pPr marL="800100" lvl="1" indent="-342900" algn="l">
              <a:buFont typeface="Wingdings" pitchFamily="2" charset="2"/>
              <a:buChar char="Ø"/>
            </a:pPr>
            <a:r>
              <a:rPr lang="en-US" sz="2200" dirty="0" smtClean="0"/>
              <a:t>1. The  Gilt-edged market</a:t>
            </a:r>
          </a:p>
          <a:p>
            <a:pPr marL="800100" lvl="1" indent="-342900" algn="l">
              <a:buFont typeface="Wingdings" pitchFamily="2" charset="2"/>
              <a:buChar char="Ø"/>
            </a:pPr>
            <a:r>
              <a:rPr lang="en-US" sz="2200" dirty="0" smtClean="0"/>
              <a:t>2. The Industrial securities market</a:t>
            </a:r>
          </a:p>
          <a:p>
            <a:pPr lvl="1" algn="l"/>
            <a:endParaRPr lang="en-US" sz="2200" dirty="0"/>
          </a:p>
          <a:p>
            <a:pPr lvl="1" algn="l"/>
            <a:r>
              <a:rPr lang="en-US" sz="2200" dirty="0" smtClean="0"/>
              <a:t>Gilt-edged market:</a:t>
            </a:r>
          </a:p>
          <a:p>
            <a:pPr lvl="1" algn="l"/>
            <a:r>
              <a:rPr lang="en-US" sz="2200" dirty="0"/>
              <a:t>	</a:t>
            </a:r>
            <a:r>
              <a:rPr lang="en-US" sz="2200" dirty="0" smtClean="0"/>
              <a:t>- known as “Government Securities Market”</a:t>
            </a:r>
          </a:p>
          <a:p>
            <a:pPr lvl="1" algn="l"/>
            <a:r>
              <a:rPr lang="en-US" sz="2200" dirty="0" smtClean="0"/>
              <a:t>Industrial Securities Market</a:t>
            </a:r>
          </a:p>
          <a:p>
            <a:pPr lvl="1" algn="l"/>
            <a:r>
              <a:rPr lang="en-US" sz="2200" dirty="0"/>
              <a:t>	1</a:t>
            </a:r>
            <a:r>
              <a:rPr lang="en-US" sz="2200" dirty="0" smtClean="0"/>
              <a:t>. Primary market</a:t>
            </a:r>
          </a:p>
          <a:p>
            <a:pPr lvl="1" algn="l"/>
            <a:r>
              <a:rPr lang="en-US" sz="2200" dirty="0"/>
              <a:t>	</a:t>
            </a:r>
            <a:r>
              <a:rPr lang="en-US" sz="2200" dirty="0" smtClean="0"/>
              <a:t>2. Secondary market</a:t>
            </a:r>
          </a:p>
          <a:p>
            <a:pPr marL="800100" lvl="1" indent="-342900" algn="l">
              <a:buFont typeface="Wingdings" pitchFamily="2" charset="2"/>
              <a:buChar char="Ø"/>
            </a:pPr>
            <a:endParaRPr lang="en-US" sz="2200" dirty="0" smtClean="0"/>
          </a:p>
        </p:txBody>
      </p:sp>
    </p:spTree>
    <p:extLst>
      <p:ext uri="{BB962C8B-B14F-4D97-AF65-F5344CB8AC3E}">
        <p14:creationId xmlns:p14="http://schemas.microsoft.com/office/powerpoint/2010/main" val="2895246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Securities Exchange Board of India(SEBI)</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To prevent the malpractices by companies, brokers and merchant bankers, government constituted SEBI in April 1892 for regulating and promoting the stock market in the country.</a:t>
            </a:r>
          </a:p>
          <a:p>
            <a:r>
              <a:rPr lang="en-US" b="1" dirty="0" smtClean="0"/>
              <a:t>Main Objects of SEBI</a:t>
            </a:r>
          </a:p>
          <a:p>
            <a:pPr marL="0" indent="0">
              <a:buNone/>
            </a:pPr>
            <a:r>
              <a:rPr lang="en-US" b="1" dirty="0"/>
              <a:t>	</a:t>
            </a:r>
            <a:r>
              <a:rPr lang="en-US" dirty="0" smtClean="0"/>
              <a:t>-development and regulation of stock market</a:t>
            </a:r>
          </a:p>
          <a:p>
            <a:pPr marL="0" indent="0">
              <a:buNone/>
            </a:pPr>
            <a:r>
              <a:rPr lang="en-US" b="1" dirty="0"/>
              <a:t>	</a:t>
            </a:r>
            <a:r>
              <a:rPr lang="en-US" b="1" dirty="0" smtClean="0"/>
              <a:t>-</a:t>
            </a:r>
            <a:r>
              <a:rPr lang="en-US" dirty="0" smtClean="0"/>
              <a:t>promote fair dealings by issue of securities</a:t>
            </a:r>
          </a:p>
          <a:p>
            <a:pPr marL="0" indent="0">
              <a:buNone/>
            </a:pPr>
            <a:r>
              <a:rPr lang="en-US" dirty="0"/>
              <a:t>	</a:t>
            </a:r>
            <a:r>
              <a:rPr lang="en-US" dirty="0" smtClean="0"/>
              <a:t>-provide protection to investors</a:t>
            </a:r>
          </a:p>
          <a:p>
            <a:pPr marL="0" indent="0">
              <a:buNone/>
            </a:pPr>
            <a:r>
              <a:rPr lang="en-US" dirty="0"/>
              <a:t>	</a:t>
            </a:r>
            <a:r>
              <a:rPr lang="en-US" dirty="0" smtClean="0"/>
              <a:t>-code of conduct for brokers, merchant bankers etc.,</a:t>
            </a:r>
          </a:p>
          <a:p>
            <a:pPr marL="0" indent="0">
              <a:buNone/>
            </a:pPr>
            <a:r>
              <a:rPr lang="en-US" dirty="0"/>
              <a:t>	</a:t>
            </a:r>
            <a:r>
              <a:rPr lang="en-US" dirty="0" smtClean="0"/>
              <a:t>-check on preferential allotment to promoters</a:t>
            </a:r>
          </a:p>
          <a:p>
            <a:pPr marL="0" indent="0">
              <a:buNone/>
            </a:pPr>
            <a:r>
              <a:rPr lang="en-US" dirty="0"/>
              <a:t>	</a:t>
            </a:r>
            <a:r>
              <a:rPr lang="en-US" dirty="0" smtClean="0"/>
              <a:t>-prevent violation of rules</a:t>
            </a:r>
          </a:p>
          <a:p>
            <a:pPr marL="0" indent="0">
              <a:buNone/>
            </a:pPr>
            <a:r>
              <a:rPr lang="en-US" dirty="0"/>
              <a:t>	</a:t>
            </a:r>
            <a:r>
              <a:rPr lang="en-US" dirty="0" smtClean="0"/>
              <a:t>-verify listing requirements</a:t>
            </a:r>
          </a:p>
          <a:p>
            <a:pPr marL="0" indent="0">
              <a:buNone/>
            </a:pPr>
            <a:r>
              <a:rPr lang="en-US" dirty="0"/>
              <a:t>	</a:t>
            </a:r>
            <a:r>
              <a:rPr lang="en-US" dirty="0" smtClean="0"/>
              <a:t>-promote healthy growth of security market</a:t>
            </a:r>
          </a:p>
          <a:p>
            <a:pPr marL="0" indent="0">
              <a:buNone/>
            </a:pPr>
            <a:endParaRPr lang="en-US" dirty="0"/>
          </a:p>
        </p:txBody>
      </p:sp>
    </p:spTree>
    <p:extLst>
      <p:ext uri="{BB962C8B-B14F-4D97-AF65-F5344CB8AC3E}">
        <p14:creationId xmlns:p14="http://schemas.microsoft.com/office/powerpoint/2010/main" val="2120050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685800"/>
          </a:xfrm>
        </p:spPr>
        <p:txBody>
          <a:bodyPr/>
          <a:lstStyle/>
          <a:p>
            <a:r>
              <a:rPr lang="en-US" sz="3600" b="0" dirty="0" smtClean="0">
                <a:solidFill>
                  <a:schemeClr val="tx1"/>
                </a:solidFill>
                <a:effectLst/>
                <a:latin typeface="+mn-lt"/>
              </a:rPr>
              <a:t>Functions of SEBI</a:t>
            </a:r>
            <a:endParaRPr lang="en-US" sz="3600" b="0" dirty="0">
              <a:solidFill>
                <a:schemeClr val="tx1"/>
              </a:solidFill>
              <a:effectLst/>
              <a:latin typeface="+mn-lt"/>
            </a:endParaRPr>
          </a:p>
        </p:txBody>
      </p:sp>
      <p:sp>
        <p:nvSpPr>
          <p:cNvPr id="3" name="Text Placeholder 2"/>
          <p:cNvSpPr>
            <a:spLocks noGrp="1"/>
          </p:cNvSpPr>
          <p:nvPr>
            <p:ph type="body" idx="1"/>
          </p:nvPr>
        </p:nvSpPr>
        <p:spPr>
          <a:xfrm>
            <a:off x="533400" y="1295400"/>
            <a:ext cx="7772400" cy="5029200"/>
          </a:xfrm>
        </p:spPr>
        <p:txBody>
          <a:bodyPr>
            <a:normAutofit/>
          </a:bodyPr>
          <a:lstStyle/>
          <a:p>
            <a:pPr marL="342900" indent="-342900">
              <a:buFont typeface="Wingdings" pitchFamily="2" charset="2"/>
              <a:buChar char="Ø"/>
            </a:pPr>
            <a:r>
              <a:rPr lang="en-US" dirty="0" smtClean="0">
                <a:solidFill>
                  <a:schemeClr val="bg1"/>
                </a:solidFill>
              </a:rPr>
              <a:t>Stock exchange regulation</a:t>
            </a:r>
          </a:p>
          <a:p>
            <a:pPr marL="342900" indent="-342900">
              <a:buFont typeface="Wingdings" pitchFamily="2" charset="2"/>
              <a:buChar char="Ø"/>
            </a:pPr>
            <a:r>
              <a:rPr lang="en-US" dirty="0" smtClean="0">
                <a:solidFill>
                  <a:schemeClr val="bg1"/>
                </a:solidFill>
              </a:rPr>
              <a:t>Stock brokers regulation</a:t>
            </a:r>
          </a:p>
          <a:p>
            <a:pPr marL="342900" indent="-342900">
              <a:buFont typeface="Wingdings" pitchFamily="2" charset="2"/>
              <a:buChar char="Ø"/>
            </a:pPr>
            <a:r>
              <a:rPr lang="en-US" dirty="0" smtClean="0">
                <a:solidFill>
                  <a:schemeClr val="bg1"/>
                </a:solidFill>
              </a:rPr>
              <a:t>CIS regulation</a:t>
            </a:r>
          </a:p>
          <a:p>
            <a:pPr marL="342900" indent="-342900">
              <a:buFont typeface="Wingdings" pitchFamily="2" charset="2"/>
              <a:buChar char="Ø"/>
            </a:pPr>
            <a:r>
              <a:rPr lang="en-US" dirty="0" smtClean="0">
                <a:solidFill>
                  <a:schemeClr val="bg1"/>
                </a:solidFill>
              </a:rPr>
              <a:t>Investor protection</a:t>
            </a:r>
          </a:p>
          <a:p>
            <a:pPr marL="342900" indent="-342900">
              <a:buFont typeface="Wingdings" pitchFamily="2" charset="2"/>
              <a:buChar char="Ø"/>
            </a:pPr>
            <a:r>
              <a:rPr lang="en-US" dirty="0" smtClean="0">
                <a:solidFill>
                  <a:schemeClr val="bg1"/>
                </a:solidFill>
              </a:rPr>
              <a:t>Others </a:t>
            </a:r>
          </a:p>
          <a:p>
            <a:r>
              <a:rPr lang="en-US" dirty="0">
                <a:solidFill>
                  <a:schemeClr val="bg1"/>
                </a:solidFill>
              </a:rPr>
              <a:t>	</a:t>
            </a:r>
            <a:r>
              <a:rPr lang="en-US" dirty="0" smtClean="0">
                <a:solidFill>
                  <a:schemeClr val="bg1"/>
                </a:solidFill>
              </a:rPr>
              <a:t>– performing functions and exercising powers under the provisions of the capital issues Act and securities Contracts Act, 1956.</a:t>
            </a:r>
          </a:p>
          <a:p>
            <a:r>
              <a:rPr lang="en-US" dirty="0">
                <a:solidFill>
                  <a:schemeClr val="bg1"/>
                </a:solidFill>
              </a:rPr>
              <a:t>	</a:t>
            </a:r>
            <a:r>
              <a:rPr lang="en-US" dirty="0" smtClean="0">
                <a:solidFill>
                  <a:schemeClr val="bg1"/>
                </a:solidFill>
              </a:rPr>
              <a:t>-levying fees or other charges </a:t>
            </a:r>
          </a:p>
          <a:p>
            <a:r>
              <a:rPr lang="en-US" dirty="0">
                <a:solidFill>
                  <a:schemeClr val="bg1"/>
                </a:solidFill>
              </a:rPr>
              <a:t>	</a:t>
            </a:r>
            <a:r>
              <a:rPr lang="en-US" dirty="0" smtClean="0">
                <a:solidFill>
                  <a:schemeClr val="bg1"/>
                </a:solidFill>
              </a:rPr>
              <a:t>-Conducting research</a:t>
            </a:r>
          </a:p>
          <a:p>
            <a:r>
              <a:rPr lang="en-US" dirty="0">
                <a:solidFill>
                  <a:schemeClr val="bg1"/>
                </a:solidFill>
              </a:rPr>
              <a:t>	</a:t>
            </a:r>
            <a:r>
              <a:rPr lang="en-US" dirty="0" smtClean="0">
                <a:solidFill>
                  <a:schemeClr val="bg1"/>
                </a:solidFill>
              </a:rPr>
              <a:t>-performing other functions as prescribed by the government.</a:t>
            </a:r>
            <a:endParaRPr lang="en-US" dirty="0">
              <a:solidFill>
                <a:schemeClr val="bg1"/>
              </a:solidFill>
            </a:endParaRPr>
          </a:p>
        </p:txBody>
      </p:sp>
    </p:spTree>
    <p:extLst>
      <p:ext uri="{BB962C8B-B14F-4D97-AF65-F5344CB8AC3E}">
        <p14:creationId xmlns:p14="http://schemas.microsoft.com/office/powerpoint/2010/main" val="2767422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81000"/>
            <a:ext cx="7772400" cy="762000"/>
          </a:xfrm>
        </p:spPr>
        <p:txBody>
          <a:bodyPr/>
          <a:lstStyle/>
          <a:p>
            <a:r>
              <a:rPr lang="en-US" sz="3600" dirty="0" smtClean="0"/>
              <a:t>Primary Market</a:t>
            </a:r>
            <a:endParaRPr lang="en-US" sz="3600" dirty="0"/>
          </a:p>
        </p:txBody>
      </p:sp>
      <p:sp>
        <p:nvSpPr>
          <p:cNvPr id="3" name="Text Placeholder 2"/>
          <p:cNvSpPr>
            <a:spLocks noGrp="1"/>
          </p:cNvSpPr>
          <p:nvPr>
            <p:ph type="body" idx="1"/>
          </p:nvPr>
        </p:nvSpPr>
        <p:spPr>
          <a:xfrm>
            <a:off x="530352" y="1447800"/>
            <a:ext cx="8232648" cy="5181600"/>
          </a:xfrm>
        </p:spPr>
        <p:txBody>
          <a:bodyPr>
            <a:normAutofit/>
          </a:bodyPr>
          <a:lstStyle/>
          <a:p>
            <a:pPr algn="just"/>
            <a:r>
              <a:rPr lang="en-US" dirty="0" smtClean="0"/>
              <a:t>Meaning : </a:t>
            </a:r>
          </a:p>
          <a:p>
            <a:pPr algn="just"/>
            <a:r>
              <a:rPr lang="en-US" dirty="0"/>
              <a:t>	</a:t>
            </a:r>
            <a:r>
              <a:rPr lang="en-US" dirty="0" smtClean="0"/>
              <a:t>-is one in which new securities are offered to the investing public for the first time.</a:t>
            </a:r>
          </a:p>
          <a:p>
            <a:pPr algn="just"/>
            <a:r>
              <a:rPr lang="en-US" dirty="0"/>
              <a:t>	</a:t>
            </a:r>
            <a:r>
              <a:rPr lang="en-US" dirty="0" smtClean="0"/>
              <a:t>-also called New Issue Market.</a:t>
            </a:r>
          </a:p>
          <a:p>
            <a:pPr algn="just"/>
            <a:r>
              <a:rPr lang="en-US" dirty="0"/>
              <a:t>	</a:t>
            </a:r>
            <a:r>
              <a:rPr lang="en-US" dirty="0" smtClean="0"/>
              <a:t>-provides opportunities for new investors to start new enterprises.</a:t>
            </a:r>
          </a:p>
          <a:p>
            <a:pPr algn="just"/>
            <a:r>
              <a:rPr lang="en-US" dirty="0"/>
              <a:t>	</a:t>
            </a:r>
            <a:r>
              <a:rPr lang="en-US" dirty="0" smtClean="0"/>
              <a:t>-existing companies will be in a position to expand their activities.</a:t>
            </a:r>
          </a:p>
          <a:p>
            <a:pPr algn="just"/>
            <a:r>
              <a:rPr lang="en-US" dirty="0"/>
              <a:t>	</a:t>
            </a:r>
            <a:r>
              <a:rPr lang="en-US" dirty="0" smtClean="0"/>
              <a:t>-promotion of partnership firm into Public Limited companies or merger of companies or facilitates buy-back of shares.	</a:t>
            </a:r>
            <a:endParaRPr lang="en-US" dirty="0"/>
          </a:p>
        </p:txBody>
      </p:sp>
    </p:spTree>
    <p:extLst>
      <p:ext uri="{BB962C8B-B14F-4D97-AF65-F5344CB8AC3E}">
        <p14:creationId xmlns:p14="http://schemas.microsoft.com/office/powerpoint/2010/main" val="4260119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52400"/>
            <a:ext cx="7772400" cy="609600"/>
          </a:xfrm>
        </p:spPr>
        <p:txBody>
          <a:bodyPr/>
          <a:lstStyle/>
          <a:p>
            <a:r>
              <a:rPr lang="en-US" sz="3600" dirty="0" smtClean="0">
                <a:solidFill>
                  <a:schemeClr val="tx1"/>
                </a:solidFill>
              </a:rPr>
              <a:t>Functions of Primary Market</a:t>
            </a:r>
            <a:endParaRPr lang="en-US" sz="3600" dirty="0">
              <a:solidFill>
                <a:schemeClr val="tx1"/>
              </a:solidFill>
            </a:endParaRPr>
          </a:p>
        </p:txBody>
      </p:sp>
      <p:sp>
        <p:nvSpPr>
          <p:cNvPr id="3" name="Text Placeholder 2"/>
          <p:cNvSpPr>
            <a:spLocks noGrp="1"/>
          </p:cNvSpPr>
          <p:nvPr>
            <p:ph type="body" idx="1"/>
          </p:nvPr>
        </p:nvSpPr>
        <p:spPr>
          <a:xfrm>
            <a:off x="530352" y="1219200"/>
            <a:ext cx="7772400" cy="5334000"/>
          </a:xfrm>
        </p:spPr>
        <p:txBody>
          <a:bodyPr>
            <a:normAutofit fontScale="92500" lnSpcReduction="20000"/>
          </a:bodyPr>
          <a:lstStyle/>
          <a:p>
            <a:pPr marL="342900" indent="-342900">
              <a:buFont typeface="Wingdings" pitchFamily="2" charset="2"/>
              <a:buChar char="Ø"/>
            </a:pPr>
            <a:r>
              <a:rPr lang="en-US" sz="2400" dirty="0" smtClean="0"/>
              <a:t>Origination:</a:t>
            </a:r>
          </a:p>
          <a:p>
            <a:r>
              <a:rPr lang="en-US" sz="2400" dirty="0"/>
              <a:t>	</a:t>
            </a:r>
            <a:r>
              <a:rPr lang="en-US" sz="2400" dirty="0" smtClean="0"/>
              <a:t>- Investigation</a:t>
            </a:r>
          </a:p>
          <a:p>
            <a:r>
              <a:rPr lang="en-US" sz="2400" dirty="0"/>
              <a:t>	</a:t>
            </a:r>
            <a:r>
              <a:rPr lang="en-US" sz="2400" dirty="0" smtClean="0"/>
              <a:t>- Analysis</a:t>
            </a:r>
          </a:p>
          <a:p>
            <a:r>
              <a:rPr lang="en-US" sz="2400" dirty="0"/>
              <a:t>	</a:t>
            </a:r>
            <a:r>
              <a:rPr lang="en-US" sz="2400" dirty="0" smtClean="0"/>
              <a:t>- Processing of new proposals</a:t>
            </a:r>
          </a:p>
          <a:p>
            <a:pPr marL="342900" indent="-342900">
              <a:buFont typeface="Wingdings" pitchFamily="2" charset="2"/>
              <a:buChar char="Ø"/>
            </a:pPr>
            <a:r>
              <a:rPr lang="en-US" sz="2400" dirty="0" smtClean="0"/>
              <a:t>Underwriting</a:t>
            </a:r>
          </a:p>
          <a:p>
            <a:r>
              <a:rPr lang="en-US" sz="2400" dirty="0"/>
              <a:t>	</a:t>
            </a:r>
            <a:r>
              <a:rPr lang="en-US" sz="2400" dirty="0" smtClean="0"/>
              <a:t>- Types -–Institutional like IDBI, ICICI, UTI, SBI</a:t>
            </a:r>
          </a:p>
          <a:p>
            <a:r>
              <a:rPr lang="en-US" sz="2400" dirty="0"/>
              <a:t>		</a:t>
            </a:r>
            <a:r>
              <a:rPr lang="en-US" sz="2400" dirty="0" smtClean="0"/>
              <a:t>--Non-institutional like any NBFC</a:t>
            </a:r>
          </a:p>
          <a:p>
            <a:r>
              <a:rPr lang="en-US" sz="2400" dirty="0"/>
              <a:t>	</a:t>
            </a:r>
            <a:r>
              <a:rPr lang="en-US" sz="2400" dirty="0" smtClean="0"/>
              <a:t>-Advantages</a:t>
            </a:r>
          </a:p>
          <a:p>
            <a:pPr marL="342900" indent="-342900">
              <a:buFont typeface="Wingdings" pitchFamily="2" charset="2"/>
              <a:buChar char="Ø"/>
            </a:pPr>
            <a:r>
              <a:rPr lang="en-US" sz="2400" dirty="0" smtClean="0"/>
              <a:t>Distribution</a:t>
            </a:r>
          </a:p>
          <a:p>
            <a:pPr lvl="1" indent="0"/>
            <a:r>
              <a:rPr lang="en-US" sz="2400" dirty="0" smtClean="0"/>
              <a:t>-Prospectus</a:t>
            </a:r>
          </a:p>
          <a:p>
            <a:pPr lvl="1" indent="0"/>
            <a:r>
              <a:rPr lang="en-US" sz="2400" dirty="0" smtClean="0"/>
              <a:t>-Offer for Sale</a:t>
            </a:r>
          </a:p>
          <a:p>
            <a:pPr lvl="1" indent="0"/>
            <a:r>
              <a:rPr lang="en-US" sz="2400" dirty="0" smtClean="0"/>
              <a:t>-Private Placement</a:t>
            </a:r>
          </a:p>
          <a:p>
            <a:pPr lvl="1" indent="0"/>
            <a:r>
              <a:rPr lang="en-US" sz="2400" dirty="0" smtClean="0"/>
              <a:t>-Rights Issue</a:t>
            </a:r>
          </a:p>
          <a:p>
            <a:pPr lvl="1" indent="0"/>
            <a:r>
              <a:rPr lang="en-US" sz="2400" dirty="0" smtClean="0"/>
              <a:t>-Bonus Shares</a:t>
            </a:r>
          </a:p>
          <a:p>
            <a:pPr lvl="1" indent="0"/>
            <a:r>
              <a:rPr lang="en-US" sz="2400" dirty="0" smtClean="0"/>
              <a:t>-Book Building</a:t>
            </a:r>
          </a:p>
          <a:p>
            <a:pPr marL="982980" lvl="1" indent="-342900">
              <a:buFont typeface="Wingdings" pitchFamily="2" charset="2"/>
              <a:buChar char="Ø"/>
            </a:pPr>
            <a:endParaRPr lang="en-US" dirty="0" smtClean="0"/>
          </a:p>
          <a:p>
            <a:pPr lvl="1" indent="0"/>
            <a:endParaRPr lang="en-US" dirty="0"/>
          </a:p>
        </p:txBody>
      </p:sp>
    </p:spTree>
    <p:extLst>
      <p:ext uri="{BB962C8B-B14F-4D97-AF65-F5344CB8AC3E}">
        <p14:creationId xmlns:p14="http://schemas.microsoft.com/office/powerpoint/2010/main" val="868309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09600"/>
            <a:ext cx="7772400" cy="1219200"/>
          </a:xfrm>
        </p:spPr>
        <p:txBody>
          <a:bodyPr/>
          <a:lstStyle/>
          <a:p>
            <a:r>
              <a:rPr lang="en-US" dirty="0" smtClean="0"/>
              <a:t>SECONDARY MARKET</a:t>
            </a:r>
            <a:endParaRPr lang="en-US" dirty="0"/>
          </a:p>
        </p:txBody>
      </p:sp>
      <p:sp>
        <p:nvSpPr>
          <p:cNvPr id="3" name="Text Placeholder 2"/>
          <p:cNvSpPr>
            <a:spLocks noGrp="1"/>
          </p:cNvSpPr>
          <p:nvPr>
            <p:ph type="body" idx="1"/>
          </p:nvPr>
        </p:nvSpPr>
        <p:spPr>
          <a:xfrm>
            <a:off x="530352" y="2057400"/>
            <a:ext cx="8385048" cy="4648200"/>
          </a:xfrm>
        </p:spPr>
        <p:txBody>
          <a:bodyPr/>
          <a:lstStyle/>
          <a:p>
            <a:r>
              <a:rPr lang="en-US" dirty="0" smtClean="0">
                <a:solidFill>
                  <a:schemeClr val="bg1"/>
                </a:solidFill>
              </a:rPr>
              <a:t>Meaning :</a:t>
            </a:r>
          </a:p>
          <a:p>
            <a:r>
              <a:rPr lang="en-US" dirty="0"/>
              <a:t>	</a:t>
            </a:r>
            <a:r>
              <a:rPr lang="en-US" dirty="0" smtClean="0"/>
              <a:t>- A specialized marketplace that facilitates the exchange of securities that already exists.</a:t>
            </a:r>
          </a:p>
          <a:p>
            <a:r>
              <a:rPr lang="en-US" dirty="0"/>
              <a:t>	</a:t>
            </a:r>
            <a:r>
              <a:rPr lang="en-US" dirty="0" smtClean="0"/>
              <a:t>- known as Stock Exchange or the stock market.</a:t>
            </a:r>
          </a:p>
          <a:p>
            <a:r>
              <a:rPr lang="en-US" dirty="0" smtClean="0">
                <a:solidFill>
                  <a:schemeClr val="bg1"/>
                </a:solidFill>
              </a:rPr>
              <a:t>Definition :</a:t>
            </a:r>
          </a:p>
          <a:p>
            <a:r>
              <a:rPr lang="en-US" dirty="0">
                <a:solidFill>
                  <a:schemeClr val="bg1"/>
                </a:solidFill>
              </a:rPr>
              <a:t>	</a:t>
            </a:r>
            <a:r>
              <a:rPr lang="en-US" dirty="0" smtClean="0"/>
              <a:t>According to Sec 2(3) of the Securities Contract Regulation Act 1956, “ the stock exchange has been defined as any body of individuals whether incorporated or not, constituted for the purpose of assisting, regulating or controlling the business of buying, selling or dealing in securities”.</a:t>
            </a:r>
            <a:endParaRPr lang="en-US" dirty="0" smtClean="0">
              <a:solidFill>
                <a:schemeClr val="bg1"/>
              </a:solidFill>
            </a:endParaRPr>
          </a:p>
          <a:p>
            <a:r>
              <a:rPr lang="en-US" dirty="0" smtClean="0"/>
              <a:t> </a:t>
            </a:r>
            <a:endParaRPr lang="en-US" dirty="0"/>
          </a:p>
        </p:txBody>
      </p:sp>
    </p:spTree>
    <p:extLst>
      <p:ext uri="{BB962C8B-B14F-4D97-AF65-F5344CB8AC3E}">
        <p14:creationId xmlns:p14="http://schemas.microsoft.com/office/powerpoint/2010/main" val="1738542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471</TotalTime>
  <Words>206</Words>
  <Application>Microsoft Office PowerPoint</Application>
  <PresentationFormat>On-screen Show (4:3)</PresentationFormat>
  <Paragraphs>105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CAPITAL  MARKET</vt:lpstr>
      <vt:lpstr>Characteristics of capital market</vt:lpstr>
      <vt:lpstr>FUNCTIONS OF CAPITAL MARKET</vt:lpstr>
      <vt:lpstr>CONSTITUENTS OF INDIAN CAPITAL MARKET</vt:lpstr>
      <vt:lpstr>Securities Exchange Board of India(SEBI)</vt:lpstr>
      <vt:lpstr>Functions of SEBI</vt:lpstr>
      <vt:lpstr>Primary Market</vt:lpstr>
      <vt:lpstr>Functions of Primary Market</vt:lpstr>
      <vt:lpstr>SECONDARY MARKET</vt:lpstr>
      <vt:lpstr>   FUNCTIONS OF STOCK EXCHANGE</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of mahatma ghandi on english education.</dc:title>
  <dc:creator>HP</dc:creator>
  <cp:lastModifiedBy>HP</cp:lastModifiedBy>
  <cp:revision>48</cp:revision>
  <dcterms:created xsi:type="dcterms:W3CDTF">2021-02-22T07:37:15Z</dcterms:created>
  <dcterms:modified xsi:type="dcterms:W3CDTF">2021-07-30T11:59:18Z</dcterms:modified>
</cp:coreProperties>
</file>